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6" r:id="rId3"/>
    <p:sldId id="257" r:id="rId4"/>
    <p:sldId id="259" r:id="rId5"/>
    <p:sldId id="267" r:id="rId6"/>
    <p:sldId id="268" r:id="rId7"/>
    <p:sldId id="269" r:id="rId8"/>
    <p:sldId id="270" r:id="rId9"/>
    <p:sldId id="271" r:id="rId10"/>
    <p:sldId id="272" r:id="rId11"/>
    <p:sldId id="274" r:id="rId12"/>
    <p:sldId id="275" r:id="rId13"/>
    <p:sldId id="276" r:id="rId14"/>
    <p:sldId id="273" r:id="rId15"/>
    <p:sldId id="277" r:id="rId16"/>
    <p:sldId id="278" r:id="rId17"/>
    <p:sldId id="264" r:id="rId18"/>
    <p:sldId id="265" r:id="rId19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6824C96-BA42-42C9-8C93-D97BE86A63C3}">
          <p14:sldIdLst>
            <p14:sldId id="256"/>
            <p14:sldId id="266"/>
            <p14:sldId id="257"/>
            <p14:sldId id="259"/>
            <p14:sldId id="267"/>
            <p14:sldId id="268"/>
            <p14:sldId id="269"/>
            <p14:sldId id="270"/>
            <p14:sldId id="271"/>
            <p14:sldId id="272"/>
            <p14:sldId id="274"/>
            <p14:sldId id="275"/>
            <p14:sldId id="276"/>
            <p14:sldId id="273"/>
            <p14:sldId id="277"/>
            <p14:sldId id="278"/>
            <p14:sldId id="264"/>
            <p14:sldId id="2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42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5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0.svg"/><Relationship Id="rId7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0.png"/><Relationship Id="rId4" Type="http://schemas.openxmlformats.org/officeDocument/2006/relationships/image" Target="../media/image1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9.png"/><Relationship Id="rId7" Type="http://schemas.openxmlformats.org/officeDocument/2006/relationships/image" Target="../media/image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sv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10" Type="http://schemas.openxmlformats.org/officeDocument/2006/relationships/image" Target="../media/image52.sv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4.svg"/><Relationship Id="rId7" Type="http://schemas.openxmlformats.org/officeDocument/2006/relationships/image" Target="../media/image19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3.svg"/><Relationship Id="rId10" Type="http://schemas.openxmlformats.org/officeDocument/2006/relationships/image" Target="../media/image57.png"/><Relationship Id="rId4" Type="http://schemas.openxmlformats.org/officeDocument/2006/relationships/image" Target="../media/image22.png"/><Relationship Id="rId9" Type="http://schemas.openxmlformats.org/officeDocument/2006/relationships/image" Target="../media/image5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1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svg"/><Relationship Id="rId7" Type="http://schemas.openxmlformats.org/officeDocument/2006/relationships/image" Target="../media/image3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3.png"/><Relationship Id="rId9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4494110" y="-994969"/>
            <a:ext cx="9299781" cy="1227693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79222">
            <a:off x="1150182" y="6611468"/>
            <a:ext cx="3146379" cy="32651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755629" y="6900652"/>
            <a:ext cx="3053681" cy="31521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475771" y="1724327"/>
            <a:ext cx="1582099" cy="98953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663771" y="2829620"/>
            <a:ext cx="10960457" cy="4315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500" b="1" spc="179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 MÔN TỰ NHIÊN VÀ XÃ HỘI!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2933" y="759137"/>
            <a:ext cx="15925799" cy="9047024"/>
            <a:chOff x="0" y="0"/>
            <a:chExt cx="6290592" cy="32912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C8"/>
            </a:solidFill>
          </p:spPr>
        </p:sp>
      </p:grpSp>
      <p:pic>
        <p:nvPicPr>
          <p:cNvPr id="9" name="Picture 6">
            <a:extLst>
              <a:ext uri="{FF2B5EF4-FFF2-40B4-BE49-F238E27FC236}">
                <a16:creationId xmlns:a16="http://schemas.microsoft.com/office/drawing/2014/main" id="{ED5DB2DC-8D10-C0E2-B2C8-42CE475A3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47408" y="7886963"/>
            <a:ext cx="3442869" cy="2159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164C75-1D5F-8B9F-A6FB-96CF8F821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7467" y="-59504"/>
            <a:ext cx="1652159" cy="1566808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159442F8-B090-5441-B27F-8E6E31E03D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90844">
            <a:off x="16208090" y="7685094"/>
            <a:ext cx="1514106" cy="27851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3A41C5D-49B6-DAD1-C296-A1C2454822C9}"/>
              </a:ext>
            </a:extLst>
          </p:cNvPr>
          <p:cNvSpPr txBox="1"/>
          <p:nvPr/>
        </p:nvSpPr>
        <p:spPr>
          <a:xfrm>
            <a:off x="1181378" y="1094331"/>
            <a:ext cx="16655786" cy="861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3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cách xưng hô của em với những người thuộc họ nội và họ ngoại.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5A7305-7E92-43CA-15CE-D4163F1F4D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0831" y="2494313"/>
            <a:ext cx="10046337" cy="4081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54413D-019A-7E62-87D3-9C58BCEE8EE9}"/>
              </a:ext>
            </a:extLst>
          </p:cNvPr>
          <p:cNvSpPr txBox="1"/>
          <p:nvPr/>
        </p:nvSpPr>
        <p:spPr>
          <a:xfrm>
            <a:off x="2541595" y="6982779"/>
            <a:ext cx="13551527" cy="241623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Lưu ý:</a:t>
            </a:r>
          </a:p>
          <a:p>
            <a:pPr>
              <a:lnSpc>
                <a:spcPct val="150000"/>
              </a:lnSpc>
            </a:pPr>
            <a:r>
              <a:rPr lang="en-US" sz="3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xưng hô với một số người họ hàng có sự khác nhau giữa các vùng miền.</a:t>
            </a:r>
            <a:endParaRPr lang="en-US" sz="3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85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08692" y="759137"/>
            <a:ext cx="17092384" cy="9047024"/>
            <a:chOff x="0" y="0"/>
            <a:chExt cx="6290592" cy="32912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C8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148629" y="1227548"/>
            <a:ext cx="14638902" cy="5595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4500" b="1" spc="120">
                <a:latin typeface="Arial" panose="020B0604020202020204" pitchFamily="34" charset="0"/>
                <a:cs typeface="Arial" panose="020B0604020202020204" pitchFamily="34" charset="0"/>
              </a:rPr>
              <a:t>2. Tình cảm và sự gắn bó của em với họ hàng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159442F8-B090-5441-B27F-8E6E31E03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90844">
            <a:off x="16650414" y="3750927"/>
            <a:ext cx="1514106" cy="27851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164C75-1D5F-8B9F-A6FB-96CF8F821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7467" y="-59504"/>
            <a:ext cx="1652159" cy="15668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8EC50D-8B50-4223-269D-3542834C63E9}"/>
              </a:ext>
            </a:extLst>
          </p:cNvPr>
          <p:cNvSpPr txBox="1"/>
          <p:nvPr/>
        </p:nvSpPr>
        <p:spPr>
          <a:xfrm>
            <a:off x="1044703" y="1811551"/>
            <a:ext cx="16220363" cy="800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HĐ 3: </a:t>
            </a:r>
            <a:r>
              <a:rPr lang="en-US" sz="35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 luận về tình cảm, sự gắn bó của em với họ hàng nội, ngoại</a:t>
            </a:r>
            <a:endParaRPr lang="en-US" sz="3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003EC7-235C-97BA-14ED-A4C24B3F7A00}"/>
              </a:ext>
            </a:extLst>
          </p:cNvPr>
          <p:cNvSpPr txBox="1"/>
          <p:nvPr/>
        </p:nvSpPr>
        <p:spPr>
          <a:xfrm>
            <a:off x="2362200" y="2727261"/>
            <a:ext cx="14401800" cy="2416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Quan sát các hình 1 – 4 ở trang 8 SGK để trả lời các câu hỏi: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Chỉ ra các việc làm thể hiện sự gắn bó của các bạn trong hình?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Em đã làm gì để thể hiện sự gắn bó với gia đình, họ hàng?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E9587A-8D8D-B9A6-7CAF-C38563F3EF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7167" b="49279"/>
          <a:stretch/>
        </p:blipFill>
        <p:spPr>
          <a:xfrm>
            <a:off x="629270" y="5276641"/>
            <a:ext cx="4864377" cy="2737009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ED5DB2DC-8D10-C0E2-B2C8-42CE475A3E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847408" y="7886963"/>
            <a:ext cx="3442869" cy="21596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D7E109-5C18-B383-79A6-B4FFA16343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69" t="45252" r="45826"/>
          <a:stretch/>
        </p:blipFill>
        <p:spPr>
          <a:xfrm>
            <a:off x="9381899" y="5266288"/>
            <a:ext cx="4162178" cy="28232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F2FA88-8AF7-46CC-EF37-3C79BCDB06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801" b="54350"/>
          <a:stretch/>
        </p:blipFill>
        <p:spPr>
          <a:xfrm>
            <a:off x="5351646" y="7463551"/>
            <a:ext cx="4172254" cy="24162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8D76C6A-CB31-5FB3-4B2F-8B2BDED7B3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044" t="45031"/>
          <a:stretch/>
        </p:blipFill>
        <p:spPr>
          <a:xfrm>
            <a:off x="13544077" y="6700512"/>
            <a:ext cx="4177577" cy="306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1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08692" y="759137"/>
            <a:ext cx="17092384" cy="9047024"/>
            <a:chOff x="0" y="0"/>
            <a:chExt cx="6290592" cy="32912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C8"/>
            </a:solidFill>
          </p:spPr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C164C75-1D5F-8B9F-A6FB-96CF8F821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7467" y="-59504"/>
            <a:ext cx="1652159" cy="1566808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ED5DB2DC-8D10-C0E2-B2C8-42CE475A3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47408" y="7886963"/>
            <a:ext cx="3442869" cy="21596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4779462-BFDD-5A49-8B9D-32288EB6CF4A}"/>
              </a:ext>
            </a:extLst>
          </p:cNvPr>
          <p:cNvSpPr txBox="1"/>
          <p:nvPr/>
        </p:nvSpPr>
        <p:spPr>
          <a:xfrm>
            <a:off x="1408114" y="5787174"/>
            <a:ext cx="7257363" cy="160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Hình 1:</a:t>
            </a:r>
          </a:p>
          <a:p>
            <a:pPr algn="ctr">
              <a:lnSpc>
                <a:spcPct val="150000"/>
              </a:lnSpc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Bạn Hà gọi điện hỏi thăm ông bà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A7FBBB-0BE9-A55F-7AB2-7CAC319A9F0D}"/>
              </a:ext>
            </a:extLst>
          </p:cNvPr>
          <p:cNvSpPr txBox="1"/>
          <p:nvPr/>
        </p:nvSpPr>
        <p:spPr>
          <a:xfrm>
            <a:off x="9587889" y="3109167"/>
            <a:ext cx="7257363" cy="160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Hình 2:</a:t>
            </a:r>
          </a:p>
          <a:p>
            <a:pPr algn="ctr">
              <a:lnSpc>
                <a:spcPct val="150000"/>
              </a:lnSpc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Bạn An thăm dì bị ốm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1A4296-F843-8034-F0DB-B104D7110C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257" y="1521781"/>
            <a:ext cx="7537856" cy="42653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360836-5066-24FD-C0D1-9FB6C04185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4910" y="4978684"/>
            <a:ext cx="7119778" cy="4549179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159442F8-B090-5441-B27F-8E6E31E03D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90844">
            <a:off x="16594908" y="6962026"/>
            <a:ext cx="1514106" cy="278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3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08692" y="759137"/>
            <a:ext cx="17092384" cy="9047024"/>
            <a:chOff x="0" y="0"/>
            <a:chExt cx="6290592" cy="32912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C8"/>
            </a:solidFill>
          </p:spPr>
        </p:sp>
      </p:grpSp>
      <p:pic>
        <p:nvPicPr>
          <p:cNvPr id="8" name="Picture 6">
            <a:extLst>
              <a:ext uri="{FF2B5EF4-FFF2-40B4-BE49-F238E27FC236}">
                <a16:creationId xmlns:a16="http://schemas.microsoft.com/office/drawing/2014/main" id="{159442F8-B090-5441-B27F-8E6E31E03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90844">
            <a:off x="16594908" y="6962026"/>
            <a:ext cx="1514106" cy="27851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164C75-1D5F-8B9F-A6FB-96CF8F821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7467" y="-59504"/>
            <a:ext cx="1652159" cy="1566808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ED5DB2DC-8D10-C0E2-B2C8-42CE475A3E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847408" y="7886963"/>
            <a:ext cx="3442869" cy="21596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4779462-BFDD-5A49-8B9D-32288EB6CF4A}"/>
              </a:ext>
            </a:extLst>
          </p:cNvPr>
          <p:cNvSpPr txBox="1"/>
          <p:nvPr/>
        </p:nvSpPr>
        <p:spPr>
          <a:xfrm>
            <a:off x="1547389" y="5638111"/>
            <a:ext cx="7257363" cy="160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Hình 3:</a:t>
            </a:r>
          </a:p>
          <a:p>
            <a:pPr algn="ctr">
              <a:lnSpc>
                <a:spcPct val="150000"/>
              </a:lnSpc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Bạn Hà nhường phòng cho các em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A7FBBB-0BE9-A55F-7AB2-7CAC319A9F0D}"/>
              </a:ext>
            </a:extLst>
          </p:cNvPr>
          <p:cNvSpPr txBox="1"/>
          <p:nvPr/>
        </p:nvSpPr>
        <p:spPr>
          <a:xfrm>
            <a:off x="9532891" y="2803199"/>
            <a:ext cx="7257363" cy="160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Hình 4:</a:t>
            </a:r>
          </a:p>
          <a:p>
            <a:pPr algn="ctr">
              <a:lnSpc>
                <a:spcPct val="150000"/>
              </a:lnSpc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Bạn An mua quà biếu người thân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47120B-73D4-A4A0-7819-35809FAAA1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5135" y="1087175"/>
            <a:ext cx="6926934" cy="46127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685632-49D9-39BF-FA25-1940169718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8463" y="4872080"/>
            <a:ext cx="7025876" cy="493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2933" y="759137"/>
            <a:ext cx="15925799" cy="9047024"/>
            <a:chOff x="0" y="0"/>
            <a:chExt cx="6290592" cy="3291278"/>
          </a:xfrm>
          <a:solidFill>
            <a:srgbClr val="FFFFFF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C164C75-1D5F-8B9F-A6FB-96CF8F821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7467" y="-59504"/>
            <a:ext cx="1652159" cy="1566808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159442F8-B090-5441-B27F-8E6E31E03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90844">
            <a:off x="16208090" y="7685094"/>
            <a:ext cx="1514106" cy="27851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3A41C5D-49B6-DAD1-C296-A1C2454822C9}"/>
              </a:ext>
            </a:extLst>
          </p:cNvPr>
          <p:cNvSpPr txBox="1"/>
          <p:nvPr/>
        </p:nvSpPr>
        <p:spPr>
          <a:xfrm>
            <a:off x="1368617" y="1854940"/>
            <a:ext cx="15478998" cy="1738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3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Thực hành vẽ, viết hoặc cắt </a:t>
            </a:r>
            <a:r>
              <a:rPr lang="en-US" sz="3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vi-VN" sz="3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ảnh sơ đồ gia đình và họ hàng nội, ngoại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E8FF451F-FF21-7697-306A-0154145406B5}"/>
              </a:ext>
            </a:extLst>
          </p:cNvPr>
          <p:cNvSpPr txBox="1"/>
          <p:nvPr/>
        </p:nvSpPr>
        <p:spPr>
          <a:xfrm>
            <a:off x="1824549" y="1250076"/>
            <a:ext cx="7776651" cy="5595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5000" b="1" spc="120">
                <a:latin typeface="Arial" panose="020B0604020202020204" pitchFamily="34" charset="0"/>
                <a:cs typeface="Arial" panose="020B0604020202020204" pitchFamily="34" charset="0"/>
              </a:rPr>
              <a:t>3. Luyện tập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E62937-614A-D4B2-B942-13A6953935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286" y="4016894"/>
            <a:ext cx="7924800" cy="5198988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ED5DB2DC-8D10-C0E2-B2C8-42CE475A3E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847408" y="7886963"/>
            <a:ext cx="3442869" cy="21596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030ED7-1FD6-93E6-5668-82317933AE1F}"/>
              </a:ext>
            </a:extLst>
          </p:cNvPr>
          <p:cNvSpPr txBox="1"/>
          <p:nvPr/>
        </p:nvSpPr>
        <p:spPr>
          <a:xfrm>
            <a:off x="10162204" y="4132268"/>
            <a:ext cx="6192868" cy="436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b="1">
                <a:latin typeface="Arial" panose="020B0604020202020204" pitchFamily="34" charset="0"/>
                <a:cs typeface="Arial" panose="020B0604020202020204" pitchFamily="34" charset="0"/>
              </a:rPr>
              <a:t>Hướng dẫn: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800">
                <a:latin typeface="Arial" panose="020B0604020202020204" pitchFamily="34" charset="0"/>
                <a:cs typeface="Arial" panose="020B0604020202020204" pitchFamily="34" charset="0"/>
              </a:rPr>
              <a:t>Dựa vào sơ đồ gia đình bạn An.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800">
                <a:latin typeface="Arial" panose="020B0604020202020204" pitchFamily="34" charset="0"/>
                <a:cs typeface="Arial" panose="020B0604020202020204" pitchFamily="34" charset="0"/>
              </a:rPr>
              <a:t>Em hãy vẽ sơ đồ họ hàng nội ngoại của mình.</a:t>
            </a:r>
          </a:p>
        </p:txBody>
      </p:sp>
    </p:spTree>
    <p:extLst>
      <p:ext uri="{BB962C8B-B14F-4D97-AF65-F5344CB8AC3E}">
        <p14:creationId xmlns:p14="http://schemas.microsoft.com/office/powerpoint/2010/main" val="277857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2933" y="759137"/>
            <a:ext cx="15925799" cy="9047024"/>
            <a:chOff x="0" y="0"/>
            <a:chExt cx="6290592" cy="32912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C8"/>
            </a:solidFill>
          </p:spPr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C164C75-1D5F-8B9F-A6FB-96CF8F821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7467" y="-59504"/>
            <a:ext cx="1652159" cy="1566808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159442F8-B090-5441-B27F-8E6E31E03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90844">
            <a:off x="16208090" y="7685094"/>
            <a:ext cx="1514106" cy="27851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3A41C5D-49B6-DAD1-C296-A1C2454822C9}"/>
              </a:ext>
            </a:extLst>
          </p:cNvPr>
          <p:cNvSpPr txBox="1"/>
          <p:nvPr/>
        </p:nvSpPr>
        <p:spPr>
          <a:xfrm>
            <a:off x="1687286" y="1093652"/>
            <a:ext cx="15478998" cy="861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3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3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 lí tình huống</a:t>
            </a:r>
            <a:endParaRPr lang="vi-VN" sz="3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ED5DB2DC-8D10-C0E2-B2C8-42CE475A3E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847408" y="7886963"/>
            <a:ext cx="3442869" cy="21596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030ED7-1FD6-93E6-5668-82317933AE1F}"/>
              </a:ext>
            </a:extLst>
          </p:cNvPr>
          <p:cNvSpPr txBox="1"/>
          <p:nvPr/>
        </p:nvSpPr>
        <p:spPr>
          <a:xfrm>
            <a:off x="1698172" y="2246808"/>
            <a:ext cx="13759611" cy="861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800">
                <a:latin typeface="Arial" panose="020B0604020202020204" pitchFamily="34" charset="0"/>
                <a:cs typeface="Arial" panose="020B0604020202020204" pitchFamily="34" charset="0"/>
              </a:rPr>
              <a:t>Các em thảo luận nhóm và xử lí các tình huống được giao: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BC20C7-314D-D5B0-3E9D-B0E75AF9EFE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9" t="15395" r="8677" b="45137"/>
          <a:stretch/>
        </p:blipFill>
        <p:spPr>
          <a:xfrm>
            <a:off x="1597154" y="3383635"/>
            <a:ext cx="6781800" cy="40600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D7EFA9-E5B1-B470-E558-E205FE78EB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t="54444" r="11691"/>
          <a:stretch/>
        </p:blipFill>
        <p:spPr>
          <a:xfrm>
            <a:off x="8953175" y="3355585"/>
            <a:ext cx="7717496" cy="44357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7C70B8-7F66-F343-24D3-3A84932F2BBE}"/>
              </a:ext>
            </a:extLst>
          </p:cNvPr>
          <p:cNvSpPr txBox="1"/>
          <p:nvPr/>
        </p:nvSpPr>
        <p:spPr>
          <a:xfrm>
            <a:off x="2819400" y="7179060"/>
            <a:ext cx="13508067" cy="261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b="1">
                <a:latin typeface="Arial" panose="020B0604020202020204" pitchFamily="34" charset="0"/>
                <a:cs typeface="Arial" panose="020B0604020202020204" pitchFamily="34" charset="0"/>
              </a:rPr>
              <a:t>Gợi ý:</a:t>
            </a:r>
          </a:p>
          <a:p>
            <a:pPr>
              <a:lnSpc>
                <a:spcPct val="150000"/>
              </a:lnSpc>
            </a:pPr>
            <a:r>
              <a:rPr lang="en-US" sz="3800">
                <a:latin typeface="Arial" panose="020B0604020202020204" pitchFamily="34" charset="0"/>
                <a:cs typeface="Arial" panose="020B0604020202020204" pitchFamily="34" charset="0"/>
              </a:rPr>
              <a:t>Quan sát kĩ lời thoại của từng tình huống và tìm ra cách ứng xử cho phù hợp.</a:t>
            </a:r>
          </a:p>
        </p:txBody>
      </p:sp>
    </p:spTree>
    <p:extLst>
      <p:ext uri="{BB962C8B-B14F-4D97-AF65-F5344CB8AC3E}">
        <p14:creationId xmlns:p14="http://schemas.microsoft.com/office/powerpoint/2010/main" val="313226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2933" y="759137"/>
            <a:ext cx="15925799" cy="9047024"/>
            <a:chOff x="0" y="0"/>
            <a:chExt cx="6290592" cy="32912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C8"/>
            </a:solidFill>
          </p:spPr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C164C75-1D5F-8B9F-A6FB-96CF8F821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7467" y="-59504"/>
            <a:ext cx="1652159" cy="1566808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159442F8-B090-5441-B27F-8E6E31E03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90844">
            <a:off x="16208090" y="7685094"/>
            <a:ext cx="1514106" cy="2785144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ED5DB2DC-8D10-C0E2-B2C8-42CE475A3E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847408" y="7886963"/>
            <a:ext cx="3442869" cy="21596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030ED7-1FD6-93E6-5668-82317933AE1F}"/>
              </a:ext>
            </a:extLst>
          </p:cNvPr>
          <p:cNvSpPr txBox="1"/>
          <p:nvPr/>
        </p:nvSpPr>
        <p:spPr>
          <a:xfrm>
            <a:off x="5029200" y="1661980"/>
            <a:ext cx="7358845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Đọc nội dung của con ong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2858C9-AC7D-9B38-3E9F-5E22A5556D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5" r="11833"/>
          <a:stretch/>
        </p:blipFill>
        <p:spPr>
          <a:xfrm>
            <a:off x="1339268" y="2664690"/>
            <a:ext cx="14988199" cy="38558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D77016-A814-B547-D6D6-3820C1DDFD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511" y="6039415"/>
            <a:ext cx="7072886" cy="369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4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528079" y="1783459"/>
            <a:ext cx="12305944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109327">
            <a:off x="1381840" y="1621555"/>
            <a:ext cx="3399853" cy="12281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1605304" y="1111202"/>
            <a:ext cx="5653995" cy="327029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913366" y="4038378"/>
            <a:ext cx="830964" cy="6677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33254" y="7865383"/>
            <a:ext cx="2651451" cy="214767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979964" y="2892120"/>
            <a:ext cx="4691678" cy="840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6399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nhà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88614" y="3884438"/>
            <a:ext cx="10336095" cy="40276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4600" spc="12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 bị tranh cho tiết học sau.</a:t>
            </a:r>
          </a:p>
          <a:p>
            <a:pPr marL="685800" indent="-6858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4600" spc="12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trước, chuẩn bị bài 2: </a:t>
            </a:r>
            <a:r>
              <a:rPr lang="en-US" sz="4600" spc="12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ngày kỉ niệm, sự kiện của gia đình.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0589"/>
          <a:stretch>
            <a:fillRect/>
          </a:stretch>
        </p:blipFill>
        <p:spPr>
          <a:xfrm>
            <a:off x="2772143" y="1378611"/>
            <a:ext cx="12743714" cy="752977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071513" y="3333716"/>
            <a:ext cx="12144974" cy="3032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NGHE!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33355" y="6984841"/>
            <a:ext cx="2873249" cy="22734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422249" y="140456"/>
            <a:ext cx="2093608" cy="2476310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A6425EAB-6F15-AC85-9538-4CF934FB48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446162" y="5925819"/>
            <a:ext cx="3865263" cy="34225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CCB391-04A1-656C-0C6F-8C95838750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-762000" y="-1428201"/>
            <a:ext cx="4907705" cy="49138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2933" y="759137"/>
            <a:ext cx="15925799" cy="9047024"/>
            <a:chOff x="0" y="0"/>
            <a:chExt cx="6290592" cy="32912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C8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583194" y="1239341"/>
            <a:ext cx="4817606" cy="574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5000" b="1" spc="120">
                <a:latin typeface="Arial" panose="020B0604020202020204" pitchFamily="34" charset="0"/>
                <a:cs typeface="Arial" panose="020B0604020202020204" pitchFamily="34" charset="0"/>
              </a:rPr>
              <a:t>KHỞI ĐỘNG 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159442F8-B090-5441-B27F-8E6E31E03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90844">
            <a:off x="16191679" y="7442864"/>
            <a:ext cx="1514106" cy="2785144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ED5DB2DC-8D10-C0E2-B2C8-42CE475A3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4358" y="7910910"/>
            <a:ext cx="3442869" cy="2159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164C75-1D5F-8B9F-A6FB-96CF8F821C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27467" y="-59504"/>
            <a:ext cx="1652159" cy="1566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1B3AE2-CA83-4157-A8A3-F31D17A527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1337" y="723900"/>
            <a:ext cx="14774251" cy="63956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8EC50D-8B50-4223-269D-3542834C63E9}"/>
              </a:ext>
            </a:extLst>
          </p:cNvPr>
          <p:cNvSpPr txBox="1"/>
          <p:nvPr/>
        </p:nvSpPr>
        <p:spPr>
          <a:xfrm>
            <a:off x="4419600" y="3141413"/>
            <a:ext cx="944880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 kể tên những người họ hàng mà em biết. Trong đó, ai thuộc họ hàng bên bố, ai thuộc họ hàng bên mẹ?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375609-E9CA-BBD1-A5AB-33D08CD8F4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320" y="5980197"/>
            <a:ext cx="5139817" cy="445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4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4" b="28892"/>
          <a:stretch>
            <a:fillRect/>
          </a:stretch>
        </p:blipFill>
        <p:spPr>
          <a:xfrm>
            <a:off x="2157728" y="33541"/>
            <a:ext cx="13972544" cy="97846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36664" y="722602"/>
            <a:ext cx="1742955" cy="206156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343400" y="3473223"/>
            <a:ext cx="10125442" cy="3032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b="1" spc="12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1: </a:t>
            </a:r>
          </a:p>
          <a:p>
            <a:pPr algn="ctr">
              <a:lnSpc>
                <a:spcPct val="150000"/>
              </a:lnSpc>
            </a:pPr>
            <a:r>
              <a:rPr lang="en-US" sz="7000" b="1" spc="12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 HÀNG NỘI, NGOẠI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67062A-310B-07BE-8E67-BB1C495D82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20358">
            <a:off x="12967597" y="5901932"/>
            <a:ext cx="5869462" cy="6883165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C9B1BC31-C78F-681F-2E0A-E2F9E920F8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0113" y="7734300"/>
            <a:ext cx="2873249" cy="22734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51259" y="2564960"/>
            <a:ext cx="11785483" cy="6693340"/>
            <a:chOff x="0" y="0"/>
            <a:chExt cx="6290592" cy="32912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C8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40386" y="6740166"/>
            <a:ext cx="2298202" cy="253308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34694" y="2581289"/>
            <a:ext cx="2605354" cy="265176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747952" y="1114425"/>
            <a:ext cx="14792096" cy="1098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6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492793" y="3283355"/>
            <a:ext cx="9302414" cy="5325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sz="4500" spc="12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Mối quan hệ họ hàng nội, ngoại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sz="4500" spc="12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Tình cảm, sự gắn bó của em với họ hàng nội ngoại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sz="4500" spc="12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Luyện tập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2933" y="759137"/>
            <a:ext cx="15925799" cy="9047024"/>
            <a:chOff x="0" y="0"/>
            <a:chExt cx="6290592" cy="32912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C8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547830" y="1152467"/>
            <a:ext cx="12132806" cy="5595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5000" b="1" spc="120">
                <a:latin typeface="Arial" panose="020B0604020202020204" pitchFamily="34" charset="0"/>
                <a:cs typeface="Arial" panose="020B0604020202020204" pitchFamily="34" charset="0"/>
              </a:rPr>
              <a:t>1. Mối quan hệ họ hàng nội ngoại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159442F8-B090-5441-B27F-8E6E31E03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90844">
            <a:off x="16191679" y="7442864"/>
            <a:ext cx="1514106" cy="2785144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ED5DB2DC-8D10-C0E2-B2C8-42CE475A3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47408" y="7886963"/>
            <a:ext cx="3442869" cy="2159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164C75-1D5F-8B9F-A6FB-96CF8F821C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27467" y="-59504"/>
            <a:ext cx="1652159" cy="15668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8EC50D-8B50-4223-269D-3542834C63E9}"/>
              </a:ext>
            </a:extLst>
          </p:cNvPr>
          <p:cNvSpPr txBox="1"/>
          <p:nvPr/>
        </p:nvSpPr>
        <p:spPr>
          <a:xfrm>
            <a:off x="1044704" y="1811551"/>
            <a:ext cx="1318260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HĐ 1: Tìm hiểu các thành viên thuộc họ nội, họ ngoại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3C146-9CA5-BD57-F204-8B0CD158DA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7" t="33495" r="6023" b="5432"/>
          <a:stretch/>
        </p:blipFill>
        <p:spPr>
          <a:xfrm>
            <a:off x="4250090" y="5826260"/>
            <a:ext cx="9955443" cy="39799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003EC7-235C-97BA-14ED-A4C24B3F7A00}"/>
              </a:ext>
            </a:extLst>
          </p:cNvPr>
          <p:cNvSpPr txBox="1"/>
          <p:nvPr/>
        </p:nvSpPr>
        <p:spPr>
          <a:xfrm>
            <a:off x="1784932" y="2839407"/>
            <a:ext cx="14401800" cy="3747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Quan sát tranh và cho biết: </a:t>
            </a:r>
          </a:p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Ban An và bạn Lan đã cho em xem ảnh của những ai? </a:t>
            </a:r>
            <a:endParaRPr lang="en-US" sz="35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Kể những người thuộc họ nội của bạn An và những người thuộc họ ngoại của ban Lan.</a:t>
            </a:r>
            <a:endParaRPr lang="en-US" sz="35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3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21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2933" y="759137"/>
            <a:ext cx="15925799" cy="9047024"/>
            <a:chOff x="0" y="0"/>
            <a:chExt cx="6290592" cy="32912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C8"/>
            </a:solidFill>
          </p:spPr>
        </p:sp>
      </p:grpSp>
      <p:pic>
        <p:nvPicPr>
          <p:cNvPr id="8" name="Picture 6">
            <a:extLst>
              <a:ext uri="{FF2B5EF4-FFF2-40B4-BE49-F238E27FC236}">
                <a16:creationId xmlns:a16="http://schemas.microsoft.com/office/drawing/2014/main" id="{159442F8-B090-5441-B27F-8E6E31E03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90844">
            <a:off x="16191679" y="7442864"/>
            <a:ext cx="1514106" cy="2785144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ED5DB2DC-8D10-C0E2-B2C8-42CE475A3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47408" y="7886963"/>
            <a:ext cx="3442869" cy="2159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164C75-1D5F-8B9F-A6FB-96CF8F821C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27467" y="-59504"/>
            <a:ext cx="1652159" cy="1566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F1B201-0702-4041-628A-8B13DE39E08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42" t="25993" r="59831" b="7045"/>
          <a:stretch/>
        </p:blipFill>
        <p:spPr>
          <a:xfrm>
            <a:off x="1371925" y="1879484"/>
            <a:ext cx="5246264" cy="44009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AA9370A-6FFF-C4DC-79E0-84D67B7EFB4D}"/>
              </a:ext>
            </a:extLst>
          </p:cNvPr>
          <p:cNvSpPr/>
          <p:nvPr/>
        </p:nvSpPr>
        <p:spPr>
          <a:xfrm>
            <a:off x="6172199" y="1714500"/>
            <a:ext cx="8064159" cy="297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003EC7-235C-97BA-14ED-A4C24B3F7A00}"/>
              </a:ext>
            </a:extLst>
          </p:cNvPr>
          <p:cNvSpPr txBox="1"/>
          <p:nvPr/>
        </p:nvSpPr>
        <p:spPr>
          <a:xfrm>
            <a:off x="6502280" y="1992280"/>
            <a:ext cx="7213719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Những người thuộc họ nội của bạn An ông, bà, chị gái của bố và La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, Hoa 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F4BEAAA-0A10-F903-D8A7-D1393621978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9835" t="20508" b="14782"/>
          <a:stretch/>
        </p:blipFill>
        <p:spPr>
          <a:xfrm>
            <a:off x="11648042" y="6057899"/>
            <a:ext cx="4135335" cy="374826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22E3CC8-99B6-FFBA-368C-4E12B59E38AE}"/>
              </a:ext>
            </a:extLst>
          </p:cNvPr>
          <p:cNvSpPr/>
          <p:nvPr/>
        </p:nvSpPr>
        <p:spPr>
          <a:xfrm>
            <a:off x="3719301" y="5917631"/>
            <a:ext cx="8064159" cy="2971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71803B-2BE0-C08D-2EB4-49C690F9CE6F}"/>
              </a:ext>
            </a:extLst>
          </p:cNvPr>
          <p:cNvSpPr txBox="1"/>
          <p:nvPr/>
        </p:nvSpPr>
        <p:spPr>
          <a:xfrm>
            <a:off x="4166560" y="6103575"/>
            <a:ext cx="7481482" cy="2762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/>
              <a:t>Những người thuộc họ ngoại của bạn Lan: ông, bà, em trai của mẹ và An, Bình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43011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/>
      <p:bldP spid="18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2933" y="759137"/>
            <a:ext cx="15925799" cy="9047024"/>
            <a:chOff x="0" y="0"/>
            <a:chExt cx="6290592" cy="32912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C8"/>
            </a:solidFill>
          </p:spPr>
        </p:sp>
      </p:grpSp>
      <p:pic>
        <p:nvPicPr>
          <p:cNvPr id="8" name="Picture 6">
            <a:extLst>
              <a:ext uri="{FF2B5EF4-FFF2-40B4-BE49-F238E27FC236}">
                <a16:creationId xmlns:a16="http://schemas.microsoft.com/office/drawing/2014/main" id="{159442F8-B090-5441-B27F-8E6E31E03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90844">
            <a:off x="16191679" y="7442864"/>
            <a:ext cx="1514106" cy="2785144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ED5DB2DC-8D10-C0E2-B2C8-42CE475A3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47408" y="7886963"/>
            <a:ext cx="3442869" cy="2159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164C75-1D5F-8B9F-A6FB-96CF8F821C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27467" y="-59504"/>
            <a:ext cx="1652159" cy="15668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003EC7-235C-97BA-14ED-A4C24B3F7A00}"/>
              </a:ext>
            </a:extLst>
          </p:cNvPr>
          <p:cNvSpPr txBox="1"/>
          <p:nvPr/>
        </p:nvSpPr>
        <p:spPr>
          <a:xfrm>
            <a:off x="2172671" y="1467177"/>
            <a:ext cx="14020800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Ông bà </a:t>
            </a:r>
            <a:r>
              <a:rPr lang="vi-VN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 ra bố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và các anh, chị, em ruột của bố cùng với các con của họ là những người </a:t>
            </a:r>
            <a:r>
              <a:rPr lang="vi-VN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 họ nội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Ông bà </a:t>
            </a:r>
            <a:r>
              <a:rPr lang="vi-VN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 ra mẹ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và các anh, chị, em ruột của mẹ cùng với các con của họ là những người </a:t>
            </a:r>
            <a:r>
              <a:rPr lang="vi-VN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 họ ngoại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2F701E-7E5C-5293-B360-E87166D3A6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45"/>
          <a:stretch/>
        </p:blipFill>
        <p:spPr>
          <a:xfrm>
            <a:off x="4758616" y="5544791"/>
            <a:ext cx="8998765" cy="684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50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2933" y="759137"/>
            <a:ext cx="15925799" cy="9047024"/>
            <a:chOff x="0" y="0"/>
            <a:chExt cx="6290592" cy="32912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C8"/>
            </a:solidFill>
          </p:spPr>
        </p:sp>
      </p:grpSp>
      <p:pic>
        <p:nvPicPr>
          <p:cNvPr id="9" name="Picture 6">
            <a:extLst>
              <a:ext uri="{FF2B5EF4-FFF2-40B4-BE49-F238E27FC236}">
                <a16:creationId xmlns:a16="http://schemas.microsoft.com/office/drawing/2014/main" id="{ED5DB2DC-8D10-C0E2-B2C8-42CE475A3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47408" y="7886963"/>
            <a:ext cx="3442869" cy="2159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164C75-1D5F-8B9F-A6FB-96CF8F821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7467" y="-59504"/>
            <a:ext cx="1652159" cy="15668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003EC7-235C-97BA-14ED-A4C24B3F7A00}"/>
              </a:ext>
            </a:extLst>
          </p:cNvPr>
          <p:cNvSpPr txBox="1"/>
          <p:nvPr/>
        </p:nvSpPr>
        <p:spPr>
          <a:xfrm>
            <a:off x="1905639" y="3719378"/>
            <a:ext cx="6868886" cy="4839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Quan sát tranh và trả lời câu hỏi: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Ai là con trai, con gái, con dâu, con rể của ông bà?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Ai là cháu nội, cháu ngoại của ông bà?</a:t>
            </a:r>
            <a:endParaRPr lang="vi-VN" sz="3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9D0A3C-CDAF-A731-F4E0-B1169F147149}"/>
              </a:ext>
            </a:extLst>
          </p:cNvPr>
          <p:cNvSpPr txBox="1"/>
          <p:nvPr/>
        </p:nvSpPr>
        <p:spPr>
          <a:xfrm>
            <a:off x="574781" y="1005815"/>
            <a:ext cx="1318260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HĐ 2: Khám phá mối quan hệ họ hàng nội, ngoại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8CEEDA-3793-4A46-2C2B-99AD9EAE9CE2}"/>
              </a:ext>
            </a:extLst>
          </p:cNvPr>
          <p:cNvSpPr txBox="1"/>
          <p:nvPr/>
        </p:nvSpPr>
        <p:spPr>
          <a:xfrm>
            <a:off x="1600200" y="2216232"/>
            <a:ext cx="3930056" cy="78319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9244B6-2246-6268-A029-10E10A8B9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8561" y="3692389"/>
            <a:ext cx="7543800" cy="4866968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159442F8-B090-5441-B27F-8E6E31E03D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90844">
            <a:off x="16191679" y="7442864"/>
            <a:ext cx="1514106" cy="278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2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2933" y="759137"/>
            <a:ext cx="15925799" cy="9047024"/>
            <a:chOff x="0" y="0"/>
            <a:chExt cx="6290592" cy="32912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C8"/>
            </a:solidFill>
          </p:spPr>
        </p:sp>
      </p:grpSp>
      <p:pic>
        <p:nvPicPr>
          <p:cNvPr id="9" name="Picture 6">
            <a:extLst>
              <a:ext uri="{FF2B5EF4-FFF2-40B4-BE49-F238E27FC236}">
                <a16:creationId xmlns:a16="http://schemas.microsoft.com/office/drawing/2014/main" id="{ED5DB2DC-8D10-C0E2-B2C8-42CE475A3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47408" y="7886963"/>
            <a:ext cx="3442869" cy="2159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164C75-1D5F-8B9F-A6FB-96CF8F821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7467" y="-59504"/>
            <a:ext cx="1652159" cy="15668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003EC7-235C-97BA-14ED-A4C24B3F7A00}"/>
              </a:ext>
            </a:extLst>
          </p:cNvPr>
          <p:cNvSpPr txBox="1"/>
          <p:nvPr/>
        </p:nvSpPr>
        <p:spPr>
          <a:xfrm>
            <a:off x="1195601" y="1098898"/>
            <a:ext cx="3951189" cy="32241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Bố An là con trai, mẹ Lan là con gái của ông bà.</a:t>
            </a:r>
            <a:endParaRPr lang="vi-VN" sz="3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9244B6-2246-6268-A029-10E10A8B9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1803" y="3238500"/>
            <a:ext cx="7205117" cy="4648463"/>
          </a:xfrm>
          <a:prstGeom prst="rect">
            <a:avLst/>
          </a:prstGeom>
        </p:spPr>
      </p:pic>
      <p:pic>
        <p:nvPicPr>
          <p:cNvPr id="13" name="Picture 18">
            <a:extLst>
              <a:ext uri="{FF2B5EF4-FFF2-40B4-BE49-F238E27FC236}">
                <a16:creationId xmlns:a16="http://schemas.microsoft.com/office/drawing/2014/main" id="{1A4269BF-E2A3-DA23-501E-BB184FCD53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538547" flipV="1">
            <a:off x="3666359" y="4392895"/>
            <a:ext cx="1510016" cy="5398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D5EEB29-9774-9CE3-DF72-DADA41DBBCD8}"/>
              </a:ext>
            </a:extLst>
          </p:cNvPr>
          <p:cNvSpPr txBox="1"/>
          <p:nvPr/>
        </p:nvSpPr>
        <p:spPr>
          <a:xfrm>
            <a:off x="12257806" y="6661428"/>
            <a:ext cx="4326501" cy="24162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Mẹ An là con dâu, bố Lan là con rể của ông bà.</a:t>
            </a:r>
            <a:endParaRPr lang="vi-VN" sz="3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8">
            <a:extLst>
              <a:ext uri="{FF2B5EF4-FFF2-40B4-BE49-F238E27FC236}">
                <a16:creationId xmlns:a16="http://schemas.microsoft.com/office/drawing/2014/main" id="{9418FBC8-CBEF-D98E-26C8-E1E97C5097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4077409" flipV="1">
            <a:off x="11674126" y="5814646"/>
            <a:ext cx="1510016" cy="539831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159442F8-B090-5441-B27F-8E6E31E03D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0844">
            <a:off x="16208090" y="7685094"/>
            <a:ext cx="1514106" cy="278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3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631</Words>
  <Application>Microsoft Office PowerPoint</Application>
  <PresentationFormat>Custom</PresentationFormat>
  <Paragraphs>55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Wingdings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and Peach Classroom Rules Presentation </dc:title>
  <cp:lastModifiedBy>Thảo Đào</cp:lastModifiedBy>
  <cp:revision>4</cp:revision>
  <dcterms:created xsi:type="dcterms:W3CDTF">2006-08-16T00:00:00Z</dcterms:created>
  <dcterms:modified xsi:type="dcterms:W3CDTF">2022-07-20T08:00:26Z</dcterms:modified>
  <dc:identifier>DAFGjHa0LSQ</dc:identifier>
</cp:coreProperties>
</file>